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427" r:id="rId2"/>
    <p:sldId id="429" r:id="rId3"/>
    <p:sldId id="428" r:id="rId4"/>
    <p:sldId id="436" r:id="rId5"/>
    <p:sldId id="439" r:id="rId6"/>
    <p:sldId id="441" r:id="rId7"/>
    <p:sldId id="435" r:id="rId8"/>
    <p:sldId id="437" r:id="rId9"/>
    <p:sldId id="443" r:id="rId10"/>
    <p:sldId id="440" r:id="rId11"/>
    <p:sldId id="438" r:id="rId12"/>
    <p:sldId id="430" r:id="rId13"/>
    <p:sldId id="431" r:id="rId14"/>
    <p:sldId id="432" r:id="rId15"/>
    <p:sldId id="434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FF3300"/>
      </a:buClr>
      <a:buFont typeface="Wingdings" pitchFamily="2" charset="2"/>
      <a:defRPr kumimoji="1" sz="16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FF3300"/>
      </a:buClr>
      <a:buFont typeface="Wingdings" pitchFamily="2" charset="2"/>
      <a:defRPr kumimoji="1" sz="16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FF3300"/>
      </a:buClr>
      <a:buFont typeface="Wingdings" pitchFamily="2" charset="2"/>
      <a:defRPr kumimoji="1" sz="16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FF3300"/>
      </a:buClr>
      <a:buFont typeface="Wingdings" pitchFamily="2" charset="2"/>
      <a:defRPr kumimoji="1" sz="16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FF3300"/>
      </a:buClr>
      <a:buFont typeface="Wingdings" pitchFamily="2" charset="2"/>
      <a:defRPr kumimoji="1" sz="16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6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16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16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16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35"/>
    <a:srgbClr val="EC7D02"/>
    <a:srgbClr val="00CC66"/>
    <a:srgbClr val="00FF00"/>
    <a:srgbClr val="000066"/>
    <a:srgbClr val="990099"/>
    <a:srgbClr val="3333FF"/>
    <a:srgbClr val="CC0099"/>
    <a:srgbClr val="FF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8" autoAdjust="0"/>
    <p:restoredTop sz="93143" autoAdjust="0"/>
  </p:normalViewPr>
  <p:slideViewPr>
    <p:cSldViewPr>
      <p:cViewPr varScale="1">
        <p:scale>
          <a:sx n="63" d="100"/>
          <a:sy n="63" d="100"/>
        </p:scale>
        <p:origin x="13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258EC62F-D0B5-4E0F-9485-235B96CA1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46F85CB9-649D-4443-B704-7CE5B1906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D70C-E224-4EB8-B0A3-BD4A6DAE4B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0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- Brief background on these dialogues</a:t>
            </a:r>
          </a:p>
          <a:p>
            <a:r>
              <a:rPr lang="en-US" dirty="0">
                <a:latin typeface="+mn-lt"/>
              </a:rPr>
              <a:t>- Thanks to sponsors</a:t>
            </a:r>
          </a:p>
          <a:p>
            <a:r>
              <a:rPr lang="en-US" dirty="0">
                <a:latin typeface="+mn-lt"/>
              </a:rPr>
              <a:t>- Describe dialogue purpose:</a:t>
            </a:r>
          </a:p>
          <a:p>
            <a:pPr lvl="0"/>
            <a:r>
              <a:rPr lang="en-US" dirty="0">
                <a:latin typeface="+mn-lt"/>
              </a:rPr>
              <a:t>learn more about the topic of parks, gardens and green spaces </a:t>
            </a:r>
          </a:p>
          <a:p>
            <a:pPr lvl="0"/>
            <a:r>
              <a:rPr lang="en-US" dirty="0">
                <a:latin typeface="+mn-lt"/>
              </a:rPr>
              <a:t>have an opportunity to share your thinking about this topic and hear from others what they think</a:t>
            </a:r>
          </a:p>
          <a:p>
            <a:pPr lvl="0"/>
            <a:r>
              <a:rPr lang="en-US" dirty="0">
                <a:latin typeface="+mn-lt"/>
              </a:rPr>
              <a:t>consider how you can promote access to parks and green spaces in NFO</a:t>
            </a:r>
          </a:p>
          <a:p>
            <a:pPr lvl="0"/>
            <a:r>
              <a:rPr lang="en-US" dirty="0">
                <a:latin typeface="+mn-lt"/>
              </a:rPr>
              <a:t>- Invite to next dialogue  (August 12,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D70C-E224-4EB8-B0A3-BD4A6DAE4B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3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- Brief background on these dialogues</a:t>
            </a:r>
          </a:p>
          <a:p>
            <a:r>
              <a:rPr lang="en-US" dirty="0">
                <a:latin typeface="+mn-lt"/>
              </a:rPr>
              <a:t>- Thanks to sponsors</a:t>
            </a:r>
          </a:p>
          <a:p>
            <a:r>
              <a:rPr lang="en-US" dirty="0">
                <a:latin typeface="+mn-lt"/>
              </a:rPr>
              <a:t>- Describe dialogue purpose:</a:t>
            </a:r>
          </a:p>
          <a:p>
            <a:pPr lvl="0"/>
            <a:r>
              <a:rPr lang="en-US" dirty="0">
                <a:latin typeface="+mn-lt"/>
              </a:rPr>
              <a:t>learn more about the topic of parks, gardens and green spaces </a:t>
            </a:r>
          </a:p>
          <a:p>
            <a:pPr lvl="0"/>
            <a:r>
              <a:rPr lang="en-US" dirty="0">
                <a:latin typeface="+mn-lt"/>
              </a:rPr>
              <a:t>have an opportunity to share your thinking about this topic and hear from others what they think</a:t>
            </a:r>
          </a:p>
          <a:p>
            <a:pPr lvl="0"/>
            <a:r>
              <a:rPr lang="en-US" dirty="0">
                <a:latin typeface="+mn-lt"/>
              </a:rPr>
              <a:t>consider how you can promote access to parks and green spaces in NFO</a:t>
            </a:r>
          </a:p>
          <a:p>
            <a:pPr lvl="0"/>
            <a:r>
              <a:rPr lang="en-US" dirty="0">
                <a:latin typeface="+mn-lt"/>
              </a:rPr>
              <a:t>- Invite to next dialogue  (August 12,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D70C-E224-4EB8-B0A3-BD4A6DAE4B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4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- Brief background on these dialogues</a:t>
            </a:r>
          </a:p>
          <a:p>
            <a:r>
              <a:rPr lang="en-US" dirty="0">
                <a:latin typeface="+mn-lt"/>
              </a:rPr>
              <a:t>- Thanks to sponsors</a:t>
            </a:r>
          </a:p>
          <a:p>
            <a:r>
              <a:rPr lang="en-US" dirty="0">
                <a:latin typeface="+mn-lt"/>
              </a:rPr>
              <a:t>- Describe dialogue purpose:</a:t>
            </a:r>
          </a:p>
          <a:p>
            <a:pPr lvl="0"/>
            <a:r>
              <a:rPr lang="en-US" dirty="0">
                <a:latin typeface="+mn-lt"/>
              </a:rPr>
              <a:t>learn more about the topic of parks, gardens and green spaces </a:t>
            </a:r>
          </a:p>
          <a:p>
            <a:pPr lvl="0"/>
            <a:r>
              <a:rPr lang="en-US" dirty="0">
                <a:latin typeface="+mn-lt"/>
              </a:rPr>
              <a:t>have an opportunity to share your thinking about this topic and hear from others what they think</a:t>
            </a:r>
          </a:p>
          <a:p>
            <a:pPr lvl="0"/>
            <a:r>
              <a:rPr lang="en-US" dirty="0">
                <a:latin typeface="+mn-lt"/>
              </a:rPr>
              <a:t>consider how you can promote access to parks and green spaces in NFO</a:t>
            </a:r>
          </a:p>
          <a:p>
            <a:pPr lvl="0"/>
            <a:r>
              <a:rPr lang="en-US" dirty="0">
                <a:latin typeface="+mn-lt"/>
              </a:rPr>
              <a:t>- Invite to next dialogue  (August 12,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D70C-E224-4EB8-B0A3-BD4A6DAE4B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0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- Brief background on these dialogues</a:t>
            </a:r>
          </a:p>
          <a:p>
            <a:r>
              <a:rPr lang="en-US" dirty="0">
                <a:latin typeface="+mn-lt"/>
              </a:rPr>
              <a:t>- Thanks to sponsors</a:t>
            </a:r>
          </a:p>
          <a:p>
            <a:r>
              <a:rPr lang="en-US" dirty="0">
                <a:latin typeface="+mn-lt"/>
              </a:rPr>
              <a:t>- Describe dialogue purpose:</a:t>
            </a:r>
          </a:p>
          <a:p>
            <a:pPr lvl="0"/>
            <a:r>
              <a:rPr lang="en-US" dirty="0">
                <a:latin typeface="+mn-lt"/>
              </a:rPr>
              <a:t>learn more about the topic of parks, gardens and green spaces </a:t>
            </a:r>
          </a:p>
          <a:p>
            <a:pPr lvl="0"/>
            <a:r>
              <a:rPr lang="en-US" dirty="0">
                <a:latin typeface="+mn-lt"/>
              </a:rPr>
              <a:t>have an opportunity to share your thinking about this topic and hear from others what they think</a:t>
            </a:r>
          </a:p>
          <a:p>
            <a:pPr lvl="0"/>
            <a:r>
              <a:rPr lang="en-US" dirty="0">
                <a:latin typeface="+mn-lt"/>
              </a:rPr>
              <a:t>consider how you can promote access to parks and green spaces in NFO</a:t>
            </a:r>
          </a:p>
          <a:p>
            <a:pPr lvl="0"/>
            <a:r>
              <a:rPr lang="en-US" dirty="0">
                <a:latin typeface="+mn-lt"/>
              </a:rPr>
              <a:t>- Invite to next dialogue  (August 12,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D70C-E224-4EB8-B0A3-BD4A6DAE4B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- Brief background on these dialogues</a:t>
            </a:r>
          </a:p>
          <a:p>
            <a:r>
              <a:rPr lang="en-US" dirty="0">
                <a:latin typeface="+mn-lt"/>
              </a:rPr>
              <a:t>- Thanks to sponsors</a:t>
            </a:r>
          </a:p>
          <a:p>
            <a:r>
              <a:rPr lang="en-US" dirty="0">
                <a:latin typeface="+mn-lt"/>
              </a:rPr>
              <a:t>- Describe dialogue purpose:</a:t>
            </a:r>
          </a:p>
          <a:p>
            <a:pPr lvl="0"/>
            <a:r>
              <a:rPr lang="en-US" dirty="0">
                <a:latin typeface="+mn-lt"/>
              </a:rPr>
              <a:t>learn more about the topic of parks, gardens and green spaces </a:t>
            </a:r>
          </a:p>
          <a:p>
            <a:pPr lvl="0"/>
            <a:r>
              <a:rPr lang="en-US" dirty="0">
                <a:latin typeface="+mn-lt"/>
              </a:rPr>
              <a:t>have an opportunity to share your thinking about this topic and hear from others what they think</a:t>
            </a:r>
          </a:p>
          <a:p>
            <a:pPr lvl="0"/>
            <a:r>
              <a:rPr lang="en-US" dirty="0">
                <a:latin typeface="+mn-lt"/>
              </a:rPr>
              <a:t>consider how you can promote access to parks and green spaces in NFO</a:t>
            </a:r>
          </a:p>
          <a:p>
            <a:pPr lvl="0"/>
            <a:r>
              <a:rPr lang="en-US" dirty="0">
                <a:latin typeface="+mn-lt"/>
              </a:rPr>
              <a:t>- Invite to next dialogue  (August 12,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D70C-E224-4EB8-B0A3-BD4A6DAE4B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- Brief background on these dialogues</a:t>
            </a:r>
          </a:p>
          <a:p>
            <a:r>
              <a:rPr lang="en-US" dirty="0">
                <a:latin typeface="+mn-lt"/>
              </a:rPr>
              <a:t>- Thanks to sponsors</a:t>
            </a:r>
          </a:p>
          <a:p>
            <a:r>
              <a:rPr lang="en-US" dirty="0">
                <a:latin typeface="+mn-lt"/>
              </a:rPr>
              <a:t>- Describe dialogue purpose:</a:t>
            </a:r>
          </a:p>
          <a:p>
            <a:pPr lvl="0"/>
            <a:r>
              <a:rPr lang="en-US" dirty="0">
                <a:latin typeface="+mn-lt"/>
              </a:rPr>
              <a:t>learn more about the topic of parks, gardens and green spaces </a:t>
            </a:r>
          </a:p>
          <a:p>
            <a:pPr lvl="0"/>
            <a:r>
              <a:rPr lang="en-US" dirty="0">
                <a:latin typeface="+mn-lt"/>
              </a:rPr>
              <a:t>have an opportunity to share your thinking about this topic and hear from others what they think</a:t>
            </a:r>
          </a:p>
          <a:p>
            <a:pPr lvl="0"/>
            <a:r>
              <a:rPr lang="en-US" dirty="0">
                <a:latin typeface="+mn-lt"/>
              </a:rPr>
              <a:t>consider how you can promote access to parks and green spaces in NFO</a:t>
            </a:r>
          </a:p>
          <a:p>
            <a:pPr lvl="0"/>
            <a:r>
              <a:rPr lang="en-US" dirty="0">
                <a:latin typeface="+mn-lt"/>
              </a:rPr>
              <a:t>- Invite to next dialogue  (August 12,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D70C-E224-4EB8-B0A3-BD4A6DAE4B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0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- Brief background on these dialogues</a:t>
            </a:r>
          </a:p>
          <a:p>
            <a:r>
              <a:rPr lang="en-US" dirty="0">
                <a:latin typeface="+mn-lt"/>
              </a:rPr>
              <a:t>- Thanks to sponsors</a:t>
            </a:r>
          </a:p>
          <a:p>
            <a:r>
              <a:rPr lang="en-US" dirty="0">
                <a:latin typeface="+mn-lt"/>
              </a:rPr>
              <a:t>- Describe dialogue purpose:</a:t>
            </a:r>
          </a:p>
          <a:p>
            <a:pPr lvl="0"/>
            <a:r>
              <a:rPr lang="en-US" dirty="0">
                <a:latin typeface="+mn-lt"/>
              </a:rPr>
              <a:t>learn more about the topic of parks, gardens and green spaces </a:t>
            </a:r>
          </a:p>
          <a:p>
            <a:pPr lvl="0"/>
            <a:r>
              <a:rPr lang="en-US" dirty="0">
                <a:latin typeface="+mn-lt"/>
              </a:rPr>
              <a:t>have an opportunity to share your thinking about this topic and hear from others what they think</a:t>
            </a:r>
          </a:p>
          <a:p>
            <a:pPr lvl="0"/>
            <a:r>
              <a:rPr lang="en-US" dirty="0">
                <a:latin typeface="+mn-lt"/>
              </a:rPr>
              <a:t>consider how you can promote access to parks and green spaces in NFO</a:t>
            </a:r>
          </a:p>
          <a:p>
            <a:pPr lvl="0"/>
            <a:r>
              <a:rPr lang="en-US" dirty="0">
                <a:latin typeface="+mn-lt"/>
              </a:rPr>
              <a:t>- Invite to next dialogue  (August 12,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D70C-E224-4EB8-B0A3-BD4A6DAE4B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0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324CB7E-4B2B-4699-A296-F4810E1D50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1F9AE-239B-4A51-BDCA-FE2D4BD23B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508F3-1F20-4CF6-B89B-82D1F32E1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6497D-5BB4-4909-89FC-01D09D51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AFB3-75A4-46A1-8BBA-93537380C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7B15-C1A9-4E06-B563-CA0E3D65C5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4588B-2271-4FAB-99AF-DD89439DA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AF0F-E44F-4C1A-BA2B-A3205E83E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1081-30B7-4326-A846-32818FC61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B03-D775-4BBF-941E-4E53AB642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12452-72A6-4BE7-A137-780703854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BB67-779A-4862-8686-142CBAFD4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9E01-29DB-46C6-A0EE-6C13396C3E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kumimoji="0" sz="14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kumimoji="0" sz="14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American Heart Association, 2001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kumimoji="0" sz="14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F2E402E3-B599-42E9-A141-89A2D7C9F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031" descr="paint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2175425"/>
            <a:ext cx="7048500" cy="1943100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 smtClean="0">
                <a:solidFill>
                  <a:srgbClr val="007235"/>
                </a:solidFill>
              </a:rPr>
              <a:t>WELCOME</a:t>
            </a:r>
            <a:br>
              <a:rPr lang="en-US" sz="7000" b="1" dirty="0" smtClean="0">
                <a:solidFill>
                  <a:srgbClr val="007235"/>
                </a:solidFill>
              </a:rPr>
            </a:br>
            <a:r>
              <a:rPr lang="en-US" sz="7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Bienvenidos</a:t>
            </a:r>
            <a:endParaRPr lang="en-US" sz="7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472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Parking Solutions Meeting</a:t>
            </a:r>
          </a:p>
          <a:p>
            <a:r>
              <a:rPr lang="en-US" sz="4000" b="0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Wednesday, January 13, </a:t>
            </a:r>
            <a:r>
              <a:rPr lang="en-US" sz="4000" b="0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2016</a:t>
            </a:r>
            <a:endParaRPr lang="en-US" sz="4000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L:\Outreach Team (ED&amp;AQ)\1 NFO Forward\7 Graphics\Branding\NFO Logo\Eng- Green NFO Forward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818457" cy="73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L:\Outreach Team (ED&amp;AQ)\1 NFO Forward\7 Graphics\Branding\NFO Logo\Span - White NFO Forward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11360"/>
            <a:ext cx="1308100" cy="5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130" y="473098"/>
            <a:ext cx="8537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Commercial Vehicles – Residential Area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3" t="27778" r="26993" b="27778"/>
          <a:stretch/>
        </p:blipFill>
        <p:spPr>
          <a:xfrm rot="5400000">
            <a:off x="2552699" y="1034214"/>
            <a:ext cx="4038601" cy="50482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6111360"/>
            <a:ext cx="9144000" cy="736130"/>
            <a:chOff x="0" y="6111360"/>
            <a:chExt cx="9144000" cy="736130"/>
          </a:xfrm>
        </p:grpSpPr>
        <p:sp>
          <p:nvSpPr>
            <p:cNvPr id="7" name="Rectangle 6"/>
            <p:cNvSpPr/>
            <p:nvPr/>
          </p:nvSpPr>
          <p:spPr>
            <a:xfrm>
              <a:off x="0" y="6111360"/>
              <a:ext cx="9144000" cy="736130"/>
            </a:xfrm>
            <a:prstGeom prst="rect">
              <a:avLst/>
            </a:prstGeom>
            <a:solidFill>
              <a:srgbClr val="007235"/>
            </a:solidFill>
            <a:ln>
              <a:solidFill>
                <a:srgbClr val="0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L:\Outreach Team (ED&amp;AQ)\1 NFO Forward\7 Graphics\Branding\NFO Logo\Span - White NFO Forward 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172200"/>
              <a:ext cx="1308100" cy="55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153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L:\Outreach Team (ED&amp;AQ)\1 NFO Forward\7 Graphics\Branding\NFO Logo\Span - White NFO Forward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11360"/>
            <a:ext cx="1308100" cy="5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4616520" cy="59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Parking Enforcement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Macintosh HD:Users:AshleyQ:Desktop:badge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419600" cy="43191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0" y="6111360"/>
            <a:ext cx="9144000" cy="736130"/>
            <a:chOff x="0" y="6111360"/>
            <a:chExt cx="9144000" cy="736130"/>
          </a:xfrm>
        </p:grpSpPr>
        <p:sp>
          <p:nvSpPr>
            <p:cNvPr id="8" name="Rectangle 7"/>
            <p:cNvSpPr/>
            <p:nvPr/>
          </p:nvSpPr>
          <p:spPr>
            <a:xfrm>
              <a:off x="0" y="6111360"/>
              <a:ext cx="9144000" cy="736130"/>
            </a:xfrm>
            <a:prstGeom prst="rect">
              <a:avLst/>
            </a:prstGeom>
            <a:solidFill>
              <a:srgbClr val="007235"/>
            </a:solidFill>
            <a:ln>
              <a:solidFill>
                <a:srgbClr val="0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L:\Outreach Team (ED&amp;AQ)\1 NFO Forward\7 Graphics\Branding\NFO Logo\Span - White NFO Forward 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172200"/>
              <a:ext cx="1308100" cy="55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679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:\Outreach Team (ED&amp;AQ)\1 NFO Forward\7 Graphics\Branding\NFO Logo\Span - White NFO Forward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57297"/>
            <a:ext cx="2146300" cy="9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81150" y="2095500"/>
            <a:ext cx="5981700" cy="194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QUESTIONS</a:t>
            </a:r>
            <a:br>
              <a:rPr lang="en-US" sz="8000" b="1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8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Preguntas</a:t>
            </a:r>
            <a:endParaRPr lang="en-US" sz="80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111360"/>
            <a:ext cx="9144000" cy="736130"/>
            <a:chOff x="0" y="6111360"/>
            <a:chExt cx="9144000" cy="736130"/>
          </a:xfrm>
        </p:grpSpPr>
        <p:sp>
          <p:nvSpPr>
            <p:cNvPr id="8" name="Rectangle 7"/>
            <p:cNvSpPr/>
            <p:nvPr/>
          </p:nvSpPr>
          <p:spPr>
            <a:xfrm>
              <a:off x="0" y="6111360"/>
              <a:ext cx="9144000" cy="736130"/>
            </a:xfrm>
            <a:prstGeom prst="rect">
              <a:avLst/>
            </a:prstGeom>
            <a:solidFill>
              <a:srgbClr val="007235"/>
            </a:solidFill>
            <a:ln>
              <a:solidFill>
                <a:srgbClr val="0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L:\Outreach Team (ED&amp;AQ)\1 NFO Forward\7 Graphics\Branding\NFO Logo\Span - White NFO Forward 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172200"/>
              <a:ext cx="1308100" cy="55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318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6403" y="-304800"/>
            <a:ext cx="8458200" cy="194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235"/>
                </a:solidFill>
              </a:rPr>
              <a:t>Small Group </a:t>
            </a:r>
            <a:br>
              <a:rPr lang="en-US" sz="4000" b="1" dirty="0" smtClean="0">
                <a:solidFill>
                  <a:srgbClr val="007235"/>
                </a:solidFill>
              </a:rPr>
            </a:br>
            <a:r>
              <a:rPr lang="en-US" sz="4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Grupo</a:t>
            </a:r>
            <a:r>
              <a:rPr lang="en-US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4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Diálogo</a:t>
            </a:r>
            <a:endParaRPr lang="en-US" sz="4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 descr="L:\Outreach Team (ED&amp;AQ)\1 NFO Forward\5 Events\Dine &amp; Dialogue\Logo\D&amp;D English Logo-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800" y="2895600"/>
            <a:ext cx="2227217" cy="22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426" y="1797138"/>
            <a:ext cx="7341148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235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sz="2400" dirty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400" b="1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o you currently park?</a:t>
            </a:r>
          </a:p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¿SPANISH</a:t>
            </a:r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? 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b="1" dirty="0" smtClean="0">
              <a:solidFill>
                <a:srgbClr val="007235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What additional parking location can we explore on Middlefield Road?</a:t>
            </a:r>
          </a:p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¿</a:t>
            </a:r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SPANISH? 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342900" lvl="0" indent="-342900"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How do you believe parking on Middlefield Road should be handled?</a:t>
            </a:r>
          </a:p>
          <a:p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¿SPANISH?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111360"/>
            <a:ext cx="9144000" cy="736130"/>
            <a:chOff x="0" y="6111360"/>
            <a:chExt cx="9144000" cy="736130"/>
          </a:xfrm>
        </p:grpSpPr>
        <p:sp>
          <p:nvSpPr>
            <p:cNvPr id="9" name="Rectangle 8"/>
            <p:cNvSpPr/>
            <p:nvPr/>
          </p:nvSpPr>
          <p:spPr>
            <a:xfrm>
              <a:off x="0" y="6111360"/>
              <a:ext cx="9144000" cy="736130"/>
            </a:xfrm>
            <a:prstGeom prst="rect">
              <a:avLst/>
            </a:prstGeom>
            <a:solidFill>
              <a:srgbClr val="007235"/>
            </a:solidFill>
            <a:ln>
              <a:solidFill>
                <a:srgbClr val="0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 descr="L:\Outreach Team (ED&amp;AQ)\1 NFO Forward\7 Graphics\Branding\NFO Logo\Span - White NFO Forward 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172200"/>
              <a:ext cx="1308100" cy="55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333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:\Outreach Team (ED&amp;AQ)\1 NFO Forward\7 Graphics\Branding\NFO Logo\Span - White NFO Forward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57297"/>
            <a:ext cx="2146300" cy="9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2900" y="1752600"/>
            <a:ext cx="8458200" cy="194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Small Group Highlights </a:t>
            </a:r>
            <a:r>
              <a:rPr lang="en-US" sz="8000" b="1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8000" b="1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6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Compartir</a:t>
            </a:r>
            <a:r>
              <a:rPr lang="en-US" sz="6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sus</a:t>
            </a:r>
            <a:r>
              <a:rPr lang="en-US" sz="6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opiniones</a:t>
            </a:r>
            <a:endParaRPr lang="en-US" sz="60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111360"/>
            <a:ext cx="9144000" cy="736130"/>
            <a:chOff x="0" y="6111360"/>
            <a:chExt cx="9144000" cy="736130"/>
          </a:xfrm>
        </p:grpSpPr>
        <p:sp>
          <p:nvSpPr>
            <p:cNvPr id="8" name="Rectangle 7"/>
            <p:cNvSpPr/>
            <p:nvPr/>
          </p:nvSpPr>
          <p:spPr>
            <a:xfrm>
              <a:off x="0" y="6111360"/>
              <a:ext cx="9144000" cy="736130"/>
            </a:xfrm>
            <a:prstGeom prst="rect">
              <a:avLst/>
            </a:prstGeom>
            <a:solidFill>
              <a:srgbClr val="007235"/>
            </a:solidFill>
            <a:ln>
              <a:solidFill>
                <a:srgbClr val="0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L:\Outreach Team (ED&amp;AQ)\1 NFO Forward\7 Graphics\Branding\NFO Logo\Span - White NFO Forward 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172200"/>
              <a:ext cx="1308100" cy="55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474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Outreach Team (ED&amp;AQ)\1 NFO Forward\7 Graphics\Branding\NFO Logo\Eng- Green NFO Forward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7000" y="1668410"/>
            <a:ext cx="3449336" cy="13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761874"/>
            <a:ext cx="9372600" cy="1322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small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Thank You for attending!</a:t>
            </a:r>
          </a:p>
          <a:p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Gracias </a:t>
            </a:r>
            <a:r>
              <a:rPr lang="en-US" sz="3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por</a:t>
            </a: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asistir</a:t>
            </a: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42452"/>
            <a:ext cx="9144000" cy="1515547"/>
          </a:xfrm>
          <a:prstGeom prst="rect">
            <a:avLst/>
          </a:prstGeom>
          <a:solidFill>
            <a:srgbClr val="007235"/>
          </a:solidFill>
          <a:ln>
            <a:solidFill>
              <a:srgbClr val="0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L:\Outreach Team (ED&amp;AQ)\1 NFO Forward\7 Graphics\Branding\NFO Logo\Span - White NFO Forward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96469"/>
            <a:ext cx="2527300" cy="106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342453"/>
            <a:ext cx="5943600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Contact Information: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Ashley Quintana, Outreach Coordinator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650.363.4048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aquintana@smcgov.org  • www.nfoforward.org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838200" y="7086600"/>
            <a:ext cx="9372600" cy="194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dirty="0" smtClean="0">
                <a:solidFill>
                  <a:srgbClr val="007235"/>
                </a:solidFill>
              </a:rPr>
              <a:t>THANK YOU FOR ATTENDING!</a:t>
            </a:r>
            <a:br>
              <a:rPr lang="en-US" sz="5500" b="1" dirty="0" smtClean="0">
                <a:solidFill>
                  <a:srgbClr val="007235"/>
                </a:solidFill>
              </a:rPr>
            </a:br>
            <a:r>
              <a:rPr lang="en-US" sz="5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¡Gracias </a:t>
            </a:r>
            <a:r>
              <a:rPr lang="en-US" sz="55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sz="5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55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asistir</a:t>
            </a:r>
            <a:r>
              <a:rPr lang="en-US" sz="5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en-US" sz="55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7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533400"/>
            <a:ext cx="9067800" cy="194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Agenda</a:t>
            </a:r>
          </a:p>
          <a:p>
            <a:pPr algn="l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6:30 – 8pm</a:t>
            </a:r>
            <a:r>
              <a:rPr lang="en-US" sz="4000" b="1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</a:br>
            <a:endParaRPr lang="en-US" sz="40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672041"/>
            <a:ext cx="69342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 smtClean="0">
              <a:solidFill>
                <a:srgbClr val="007235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500" dirty="0" smtClean="0">
              <a:solidFill>
                <a:srgbClr val="007235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Presentation/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Presentación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Questions/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Preguntas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Small Group Discussion/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Grupo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Diálogo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Highlights/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Opiniones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rgbClr val="00723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235"/>
                </a:solidFill>
                <a:latin typeface="Calibri" pitchFamily="34" charset="0"/>
                <a:cs typeface="Calibri" pitchFamily="34" charset="0"/>
              </a:rPr>
              <a:t>Upcoming Events/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Próximos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Eventos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111360"/>
            <a:ext cx="9144000" cy="736130"/>
            <a:chOff x="0" y="6111360"/>
            <a:chExt cx="9144000" cy="736130"/>
          </a:xfrm>
        </p:grpSpPr>
        <p:sp>
          <p:nvSpPr>
            <p:cNvPr id="8" name="Rectangle 7"/>
            <p:cNvSpPr/>
            <p:nvPr/>
          </p:nvSpPr>
          <p:spPr>
            <a:xfrm>
              <a:off x="0" y="6111360"/>
              <a:ext cx="9144000" cy="736130"/>
            </a:xfrm>
            <a:prstGeom prst="rect">
              <a:avLst/>
            </a:prstGeom>
            <a:solidFill>
              <a:srgbClr val="007235"/>
            </a:solidFill>
            <a:ln>
              <a:solidFill>
                <a:srgbClr val="0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L:\Outreach Team (ED&amp;AQ)\1 NFO Forward\7 Graphics\Branding\NFO Logo\Span - White NFO Forward 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172200"/>
              <a:ext cx="1308100" cy="55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639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33400"/>
            <a:ext cx="5697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County Efforts on Parking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4227580" cy="4227580"/>
          </a:xfrm>
          <a:prstGeom prst="rect">
            <a:avLst/>
          </a:prstGeom>
        </p:spPr>
      </p:pic>
      <p:pic>
        <p:nvPicPr>
          <p:cNvPr id="9" name="Picture 3" descr="L:\Outreach Team (ED&amp;AQ)\1 NFO Forward\7 Graphics\Branding\NFO Logo\Span - White NFO Forward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08100" cy="5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6111360"/>
            <a:ext cx="9144000" cy="736130"/>
            <a:chOff x="0" y="6111360"/>
            <a:chExt cx="9144000" cy="736130"/>
          </a:xfrm>
        </p:grpSpPr>
        <p:sp>
          <p:nvSpPr>
            <p:cNvPr id="12" name="Rectangle 11"/>
            <p:cNvSpPr/>
            <p:nvPr/>
          </p:nvSpPr>
          <p:spPr>
            <a:xfrm>
              <a:off x="0" y="6111360"/>
              <a:ext cx="9144000" cy="736130"/>
            </a:xfrm>
            <a:prstGeom prst="rect">
              <a:avLst/>
            </a:prstGeom>
            <a:solidFill>
              <a:srgbClr val="007235"/>
            </a:solidFill>
            <a:ln>
              <a:solidFill>
                <a:srgbClr val="0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3" descr="L:\Outreach Team (ED&amp;AQ)\1 NFO Forward\7 Graphics\Branding\NFO Logo\Span - White NFO Forward 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172200"/>
              <a:ext cx="1308100" cy="55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081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268" y="990600"/>
            <a:ext cx="3956532" cy="121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North Fair Oaks:</a:t>
            </a:r>
          </a:p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Middlefield Road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Macintosh HD:Users:AshleyQ:Desktop:Nov. 28- Report:Bas Map - Middlefield Site (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2069" r="5305" b="3573"/>
          <a:stretch/>
        </p:blipFill>
        <p:spPr bwMode="auto">
          <a:xfrm>
            <a:off x="228600" y="3124200"/>
            <a:ext cx="8534400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7778" r="24242" b="11110"/>
          <a:stretch/>
        </p:blipFill>
        <p:spPr>
          <a:xfrm>
            <a:off x="4953000" y="235527"/>
            <a:ext cx="3619501" cy="2895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6111360"/>
            <a:ext cx="9144000" cy="736130"/>
            <a:chOff x="0" y="6111360"/>
            <a:chExt cx="9144000" cy="736130"/>
          </a:xfrm>
        </p:grpSpPr>
        <p:sp>
          <p:nvSpPr>
            <p:cNvPr id="4" name="Rectangle 3"/>
            <p:cNvSpPr/>
            <p:nvPr/>
          </p:nvSpPr>
          <p:spPr>
            <a:xfrm>
              <a:off x="0" y="6111360"/>
              <a:ext cx="9144000" cy="736130"/>
            </a:xfrm>
            <a:prstGeom prst="rect">
              <a:avLst/>
            </a:prstGeom>
            <a:solidFill>
              <a:srgbClr val="007235"/>
            </a:solidFill>
            <a:ln>
              <a:solidFill>
                <a:srgbClr val="0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L:\Outreach Team (ED&amp;AQ)\1 NFO Forward\7 Graphics\Branding\NFO Logo\Span - White NFO Forward 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172200"/>
              <a:ext cx="1308100" cy="55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858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130" y="473098"/>
            <a:ext cx="4251100" cy="59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Conceptual Design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111360"/>
            <a:ext cx="9144000" cy="736130"/>
            <a:chOff x="0" y="6111360"/>
            <a:chExt cx="9144000" cy="736130"/>
          </a:xfrm>
        </p:grpSpPr>
        <p:sp>
          <p:nvSpPr>
            <p:cNvPr id="8" name="Rectangle 7"/>
            <p:cNvSpPr/>
            <p:nvPr/>
          </p:nvSpPr>
          <p:spPr>
            <a:xfrm>
              <a:off x="0" y="6111360"/>
              <a:ext cx="9144000" cy="736130"/>
            </a:xfrm>
            <a:prstGeom prst="rect">
              <a:avLst/>
            </a:prstGeom>
            <a:solidFill>
              <a:srgbClr val="007235"/>
            </a:solidFill>
            <a:ln>
              <a:solidFill>
                <a:srgbClr val="0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L:\Outreach Team (ED&amp;AQ)\1 NFO Forward\7 Graphics\Branding\NFO Logo\Span - White NFO Forward 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172200"/>
              <a:ext cx="1308100" cy="55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886200" y="2667000"/>
            <a:ext cx="188545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add visual…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2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L:\Outreach Team (ED&amp;AQ)\1 NFO Forward\7 Graphics\Branding\NFO Logo\Span - White NFO Forward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11360"/>
            <a:ext cx="1308100" cy="5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704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Parking Study – Further Analysis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Macintosh HD:Users:AshleyQ:Desktop:Screen Shot 2015-11-30 at 12.57.24 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26" y="1503492"/>
            <a:ext cx="5047948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0" y="6111360"/>
            <a:ext cx="9144000" cy="736130"/>
            <a:chOff x="0" y="6111360"/>
            <a:chExt cx="9144000" cy="736130"/>
          </a:xfrm>
        </p:grpSpPr>
        <p:sp>
          <p:nvSpPr>
            <p:cNvPr id="7" name="Rectangle 6"/>
            <p:cNvSpPr/>
            <p:nvPr/>
          </p:nvSpPr>
          <p:spPr>
            <a:xfrm>
              <a:off x="0" y="6111360"/>
              <a:ext cx="9144000" cy="736130"/>
            </a:xfrm>
            <a:prstGeom prst="rect">
              <a:avLst/>
            </a:prstGeom>
            <a:solidFill>
              <a:srgbClr val="007235"/>
            </a:solidFill>
            <a:ln>
              <a:solidFill>
                <a:srgbClr val="0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L:\Outreach Team (ED&amp;AQ)\1 NFO Forward\7 Graphics\Branding\NFO Logo\Span - White NFO Forward 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172200"/>
              <a:ext cx="1308100" cy="55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111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27410"/>
            <a:ext cx="9144000" cy="920080"/>
          </a:xfrm>
          <a:prstGeom prst="rect">
            <a:avLst/>
          </a:prstGeom>
          <a:solidFill>
            <a:srgbClr val="007235"/>
          </a:solidFill>
          <a:ln>
            <a:solidFill>
              <a:srgbClr val="0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L:\Outreach Team (ED&amp;AQ)\1 NFO Forward\7 Graphics\Branding\NFO Logo\Span - White NFO Forward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11360"/>
            <a:ext cx="1308100" cy="5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130" y="473098"/>
            <a:ext cx="5507470" cy="59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Vacant Lot Opportunities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Macintosh HD:Users:AshleyQ:Desktop:Screen Shot 2015-11-29 at 10.36.51 A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0"/>
          <a:stretch/>
        </p:blipFill>
        <p:spPr bwMode="auto">
          <a:xfrm>
            <a:off x="2514600" y="1277782"/>
            <a:ext cx="5791200" cy="4361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" name="Rectangle 1"/>
          <p:cNvSpPr/>
          <p:nvPr/>
        </p:nvSpPr>
        <p:spPr bwMode="auto">
          <a:xfrm rot="20877451">
            <a:off x="4000500" y="3117677"/>
            <a:ext cx="2819400" cy="9418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38200" marR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1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2" descr="https://bozannical.files.wordpress.com/2014/10/sfpuc-logo-ver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6461"/>
            <a:ext cx="2524125" cy="1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3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AshleyQ:Desktop:Screen Shot 2015-11-29 at 2.36.02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5" y="426488"/>
            <a:ext cx="3505200" cy="29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2559" y="3429000"/>
            <a:ext cx="403668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Middlefield Road and Dumbarton Ave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111360"/>
            <a:ext cx="9144000" cy="736130"/>
            <a:chOff x="0" y="6111360"/>
            <a:chExt cx="9144000" cy="736130"/>
          </a:xfrm>
        </p:grpSpPr>
        <p:sp>
          <p:nvSpPr>
            <p:cNvPr id="7" name="Rectangle 6"/>
            <p:cNvSpPr/>
            <p:nvPr/>
          </p:nvSpPr>
          <p:spPr>
            <a:xfrm>
              <a:off x="0" y="6111360"/>
              <a:ext cx="9144000" cy="736130"/>
            </a:xfrm>
            <a:prstGeom prst="rect">
              <a:avLst/>
            </a:prstGeom>
            <a:solidFill>
              <a:srgbClr val="007235"/>
            </a:solidFill>
            <a:ln>
              <a:solidFill>
                <a:srgbClr val="0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L:\Outreach Team (ED&amp;AQ)\1 NFO Forward\7 Graphics\Branding\NFO Logo\Span - White NFO Forward 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172200"/>
              <a:ext cx="1308100" cy="55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58" y="2171010"/>
            <a:ext cx="4721111" cy="241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4770180"/>
            <a:ext cx="191110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SamTrans</a:t>
            </a:r>
            <a:r>
              <a:rPr lang="en-US" dirty="0" smtClean="0"/>
              <a:t> Parcel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7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6111360"/>
            <a:ext cx="9144000" cy="736130"/>
            <a:chOff x="0" y="6111360"/>
            <a:chExt cx="9144000" cy="736130"/>
          </a:xfrm>
        </p:grpSpPr>
        <p:sp>
          <p:nvSpPr>
            <p:cNvPr id="7" name="Rectangle 6"/>
            <p:cNvSpPr/>
            <p:nvPr/>
          </p:nvSpPr>
          <p:spPr>
            <a:xfrm>
              <a:off x="0" y="6111360"/>
              <a:ext cx="9144000" cy="736130"/>
            </a:xfrm>
            <a:prstGeom prst="rect">
              <a:avLst/>
            </a:prstGeom>
            <a:solidFill>
              <a:srgbClr val="007235"/>
            </a:solidFill>
            <a:ln>
              <a:solidFill>
                <a:srgbClr val="0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L:\Outreach Team (ED&amp;AQ)\1 NFO Forward\7 Graphics\Branding\NFO Logo\Span - White NFO Forward 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172200"/>
              <a:ext cx="1308100" cy="55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36130" y="473098"/>
            <a:ext cx="4358629" cy="59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Shared Agreements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809020"/>
            <a:ext cx="365760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on business owner data… </a:t>
            </a:r>
          </a:p>
          <a:p>
            <a:r>
              <a:rPr lang="en-US" dirty="0" smtClean="0"/>
              <a:t>(visual)</a:t>
            </a:r>
          </a:p>
          <a:p>
            <a:r>
              <a:rPr lang="en-US" dirty="0" smtClean="0"/>
              <a:t>Sharing parking…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8352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38200" marR="0" indent="-3810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F3300"/>
          </a:buClr>
          <a:buSzTx/>
          <a:buFont typeface="Wingdings" pitchFamily="2" charset="2"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38200" marR="0" indent="-3810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F3300"/>
          </a:buClr>
          <a:buSzTx/>
          <a:buFont typeface="Wingdings" pitchFamily="2" charset="2"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8876</TotalTime>
  <Words>625</Words>
  <Application>Microsoft Office PowerPoint</Application>
  <PresentationFormat>On-screen Show (4:3)</PresentationFormat>
  <Paragraphs>103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Monotype Sorts</vt:lpstr>
      <vt:lpstr>Tahoma</vt:lpstr>
      <vt:lpstr>Times New Roman</vt:lpstr>
      <vt:lpstr>Wingdings</vt:lpstr>
      <vt:lpstr>Contemporary Portrait</vt:lpstr>
      <vt:lpstr>WELCOME Bienvenidos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cholesterol?</dc:title>
  <dc:creator>Ivette Becerra-Ortiz</dc:creator>
  <cp:lastModifiedBy>Victor Gaitan</cp:lastModifiedBy>
  <cp:revision>297</cp:revision>
  <cp:lastPrinted>2016-01-13T17:48:42Z</cp:lastPrinted>
  <dcterms:created xsi:type="dcterms:W3CDTF">2001-08-11T17:53:25Z</dcterms:created>
  <dcterms:modified xsi:type="dcterms:W3CDTF">2016-06-30T17:15:39Z</dcterms:modified>
</cp:coreProperties>
</file>